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64" r:id="rId3"/>
    <p:sldId id="256" r:id="rId4"/>
    <p:sldId id="265" r:id="rId5"/>
    <p:sldId id="259" r:id="rId6"/>
    <p:sldId id="267" r:id="rId7"/>
  </p:sldIdLst>
  <p:sldSz cx="12192000" cy="6858000"/>
  <p:notesSz cx="6858000" cy="9144000"/>
  <p:embeddedFontLst>
    <p:embeddedFont>
      <p:font typeface="思源宋体 CN" panose="02020400000000000000" pitchFamily="18" charset="-122"/>
      <p:regular r:id="rId8"/>
      <p:bold r:id="rId9"/>
    </p:embeddedFont>
    <p:embeddedFont>
      <p:font typeface="思源宋体 CN SemiBold" panose="02020600000000000000" pitchFamily="18" charset="-122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8F67D-DC1D-40CD-8859-8A1ACF996B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AAE2CC-6E2B-40A1-89F4-20368FBC66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6265A5-0A74-41DE-8705-3557D0BB1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32E132-79FC-4C67-993E-DFEA47CDC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9A4B40-0D88-481A-B510-3C5774075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0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C36B9A-4D12-4917-B6F7-2F8672BA6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10819C-0F99-4656-950C-C8CE2340E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61EE81-40AF-442D-92AC-BD35F1851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C3CE65-78D7-4E2A-8794-D6223CEA2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497EEA-5BC2-4A5C-A6D7-B74036A1B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14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7D90920-CCB0-403B-B6B5-6994BB8EEE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2D4718-3C5B-4FE9-A5AF-4F96CC800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9B4D29-343C-4ED2-BA75-EE6862D38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DCADE2-C773-40E4-BA8C-A85E02E7E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CF372F-4560-4B4A-AFC3-8EE4C846B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55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D9688E-9084-4117-A206-1718DACCA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A0905D-F4EA-4F59-847A-ACC21AC51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AD21D1-FE70-4DEA-8313-264FC4689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3FBACC-1CC8-4BF5-8F57-933ABA1B6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216A2F-A8CA-4453-BA23-CB03734FA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47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EC759F-31C4-4AED-8F6E-BC8D86995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F0E849-9748-4861-80AD-9DF9E4AF6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A75FC6-82EB-49A7-BC68-C80B36FDC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45BD67-9073-4089-8640-C6EAC7155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AC114B-5604-42B5-91F3-15273CCA1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68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FB44A3-B816-406F-BEBE-716C739EE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43F286-39D8-45BF-89EB-2CDCC71A43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E9BED2-018D-45D5-8FAD-5918D14AF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ECC1FF-4509-4A32-B9CB-74C4DF7E1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ADE24C-FAB1-44FE-8C3A-A56BD2426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B50B6E-2458-446D-A0F3-84DF862B2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48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E3BD6F-7531-4B16-B70D-F44AAEA8A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33988E-6754-40BF-8335-59D57B698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4E99B8-00A9-424A-93E5-3D00871BAD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86E6924-DBC8-4854-A92C-B218A04DF2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682CA33-28AE-4A71-8221-24014D8E18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8E091A-8ACE-4E76-A164-3B17CFAB3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4DC9E01-B07F-4B1E-A10C-AB931B39C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5B2CCEE-DC37-468E-9355-0235C9FE0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74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8E3382-255E-4F9D-A6C4-2D7E9465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632FBB6-3816-4A1F-B71C-C3A0EFD0A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78E3AF-6AF2-466B-AC61-D5FC0C19F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9A13092-8498-4083-94AC-AD0A42A05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30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D5A3B92-5CC4-4098-96D2-3B3D312EF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245D14B-2647-4206-9BE8-D4ED79839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A9E61D0-0030-4B94-9D56-921948CCE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40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E63A0B-9550-4CCF-9CCD-069A7E949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7A4411-87B1-4841-82D3-92A9E7F52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1908CD-7538-46BA-99B1-0EC65A9A38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0A08AF-D814-488B-953B-4790D39BC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DAEA2C-9CD0-49B9-BD7A-81CE178DA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320BEC-45BD-48D9-912E-EA9E92FF6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59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CAB88F-0BC8-4326-BE30-794C40437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DC2493D-AA60-4C27-B4D3-52769377BB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C9C8D3-EFAF-433E-9801-E7749E8A42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CCCD8F-B421-4F09-8013-1A6FD3A51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6ABC343-36F3-4F8E-956B-7AF9638FA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0688993-BA9F-4E8F-BF1C-642598CFE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16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C9ED53A-5D42-4317-953C-3539931F9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057275-7A2A-4E37-9DA9-8933168AC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41EE47-2855-4E3D-BD41-C2968A82CF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063E5-5AAA-4DF2-9C6E-B8C1BC97497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25EC4A-2A41-44E3-97FE-2F2039312D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4C11FA-3DB6-4862-ACBF-1FAE814F0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947FC-F107-49DF-9705-C48A1B7F3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74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rder.itbear666.top:82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40788DB7-BF16-4C01-8B75-F34E33146A5A}"/>
              </a:ext>
            </a:extLst>
          </p:cNvPr>
          <p:cNvSpPr txBox="1">
            <a:spLocks/>
          </p:cNvSpPr>
          <p:nvPr/>
        </p:nvSpPr>
        <p:spPr>
          <a:xfrm>
            <a:off x="4505820" y="3996540"/>
            <a:ext cx="2821797" cy="17503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altLang="zh-CN" dirty="0"/>
          </a:p>
          <a:p>
            <a:pPr algn="ctr"/>
            <a:r>
              <a:rPr lang="zh-CN" altLang="en-US" sz="1600" dirty="0"/>
              <a:t>组长：</a:t>
            </a:r>
            <a:r>
              <a:rPr kumimoji="0" 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20121706</a:t>
            </a:r>
            <a:r>
              <a:rPr kumimoji="0" lang="zh-CN" alt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张俊</a:t>
            </a:r>
            <a:r>
              <a:rPr lang="zh-CN" altLang="en-US" sz="1600" dirty="0">
                <a:solidFill>
                  <a:schemeClr val="dk1"/>
                </a:solidFill>
              </a:rPr>
              <a:t>雄</a:t>
            </a:r>
            <a:endParaRPr lang="en-US" altLang="zh-CN" sz="1600" dirty="0"/>
          </a:p>
          <a:p>
            <a:pPr algn="ctr"/>
            <a:r>
              <a:rPr lang="zh-CN" altLang="en-US" sz="1600" dirty="0"/>
              <a:t>组员：</a:t>
            </a:r>
            <a:r>
              <a:rPr kumimoji="0" 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20121034</a:t>
            </a:r>
            <a:r>
              <a:rPr kumimoji="0" lang="zh-CN" alt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胡才郁</a:t>
            </a:r>
            <a:endParaRPr kumimoji="0" lang="zh-CN" altLang="en-US" sz="1600" b="1" kern="120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chemeClr val="dk1"/>
                </a:solidFill>
              </a:rPr>
              <a:t>              </a:t>
            </a:r>
            <a:r>
              <a:rPr kumimoji="0" 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20121076</a:t>
            </a:r>
            <a:r>
              <a:rPr kumimoji="0" lang="zh-CN" alt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刘元</a:t>
            </a:r>
            <a:endParaRPr kumimoji="0" lang="en-US" altLang="zh-CN" sz="1600" kern="1200" dirty="0">
              <a:solidFill>
                <a:schemeClr val="dk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 algn="ctr">
              <a:buNone/>
            </a:pPr>
            <a:r>
              <a:rPr lang="en-US" altLang="zh-CN" sz="1600" dirty="0">
                <a:solidFill>
                  <a:schemeClr val="dk1"/>
                </a:solidFill>
              </a:rPr>
              <a:t>                  20121905</a:t>
            </a:r>
            <a:r>
              <a:rPr lang="zh-CN" altLang="en-US" sz="1600" dirty="0">
                <a:solidFill>
                  <a:schemeClr val="dk1"/>
                </a:solidFill>
              </a:rPr>
              <a:t>杨家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Helvetica Neue"/>
              </a:rPr>
              <a:t>靖</a:t>
            </a:r>
            <a:endParaRPr kumimoji="0" lang="zh-CN" altLang="en-US" sz="1600" b="1" kern="120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0" indent="0" algn="ctr">
              <a:buNone/>
            </a:pPr>
            <a:endParaRPr kumimoji="0" lang="en-US" altLang="zh-CN" b="1" kern="120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algn="ctr"/>
            <a:endParaRPr kumimoji="0" lang="en-US" b="1" kern="120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algn="ctr"/>
            <a:endParaRPr lang="zh-CN" altLang="en-US" dirty="0"/>
          </a:p>
          <a:p>
            <a:pPr algn="ctr"/>
            <a:endParaRPr 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4EB4DD1-5EDC-4D5A-893B-588AC7A5C6DC}"/>
              </a:ext>
            </a:extLst>
          </p:cNvPr>
          <p:cNvSpPr txBox="1"/>
          <p:nvPr/>
        </p:nvSpPr>
        <p:spPr>
          <a:xfrm>
            <a:off x="0" y="0"/>
            <a:ext cx="264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鼠鼠取餐</a:t>
            </a:r>
            <a:endParaRPr lang="en-US" sz="36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9773CC9-C468-42CE-9102-47C6EF7ECB89}"/>
              </a:ext>
            </a:extLst>
          </p:cNvPr>
          <p:cNvSpPr txBox="1"/>
          <p:nvPr/>
        </p:nvSpPr>
        <p:spPr>
          <a:xfrm>
            <a:off x="4680739" y="3704152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（第八小组）</a:t>
            </a:r>
            <a:endParaRPr lang="en-US" sz="32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47D322A-E8D7-4DFB-A240-B1F6AD1015DB}"/>
              </a:ext>
            </a:extLst>
          </p:cNvPr>
          <p:cNvSpPr txBox="1"/>
          <p:nvPr/>
        </p:nvSpPr>
        <p:spPr>
          <a:xfrm>
            <a:off x="3153063" y="5626906"/>
            <a:ext cx="56406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 b="1"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r>
              <a:rPr lang="zh-CN" altLang="en-US" sz="1800" dirty="0"/>
              <a:t>体验地址： 客户端</a:t>
            </a:r>
            <a:r>
              <a:rPr lang="en-US" altLang="zh-CN" sz="1800" dirty="0"/>
              <a:t>: </a:t>
            </a:r>
            <a:r>
              <a:rPr lang="en-US" altLang="zh-CN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http://order.itbear666.top:82/</a:t>
            </a:r>
            <a:endParaRPr lang="en-US" altLang="zh-CN" sz="1800" dirty="0"/>
          </a:p>
          <a:p>
            <a:r>
              <a:rPr lang="en-US" sz="1800" dirty="0"/>
              <a:t>	     </a:t>
            </a:r>
            <a:r>
              <a:rPr lang="zh-CN" altLang="en-US" sz="1800" dirty="0"/>
              <a:t>商家端</a:t>
            </a:r>
            <a:r>
              <a:rPr lang="en-US" altLang="zh-CN" sz="1800" dirty="0"/>
              <a:t>: </a:t>
            </a:r>
            <a:r>
              <a:rPr lang="en-US" altLang="zh-CN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http://order.itbear666.top:82/</a:t>
            </a:r>
            <a:endParaRPr lang="en-US" altLang="zh-CN" sz="1800" dirty="0"/>
          </a:p>
          <a:p>
            <a:endParaRPr lang="en-US" sz="18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5E07494-1974-442C-8978-09BB6ACFB716}"/>
              </a:ext>
            </a:extLst>
          </p:cNvPr>
          <p:cNvSpPr txBox="1"/>
          <p:nvPr/>
        </p:nvSpPr>
        <p:spPr>
          <a:xfrm>
            <a:off x="3075790" y="6245568"/>
            <a:ext cx="7833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>
                <a:latin typeface="思源宋体 CN" panose="02020400000000000000" pitchFamily="18" charset="-122"/>
                <a:ea typeface="思源宋体 CN" panose="02020400000000000000" pitchFamily="18" charset="-122"/>
              </a:rPr>
              <a:t>GitHubRepo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：</a:t>
            </a:r>
            <a:r>
              <a:rPr lang="en-US" altLang="zh-CN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https://github.com/itbear-shu/SHUSHUCloudOrder</a:t>
            </a:r>
            <a:endParaRPr lang="en-US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3" name="图片 2" descr="应用程序&#10;&#10;中度可信度描述已自动生成">
            <a:extLst>
              <a:ext uri="{FF2B5EF4-FFF2-40B4-BE49-F238E27FC236}">
                <a16:creationId xmlns:a16="http://schemas.microsoft.com/office/drawing/2014/main" id="{F8E63F98-AE2D-201B-0CD9-8CE2E3725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11" b="20282"/>
          <a:stretch/>
        </p:blipFill>
        <p:spPr>
          <a:xfrm>
            <a:off x="3377229" y="482259"/>
            <a:ext cx="5086393" cy="288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65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02D129C-DF95-4C6C-888D-868A0A0157E7}"/>
              </a:ext>
            </a:extLst>
          </p:cNvPr>
          <p:cNvSpPr txBox="1"/>
          <p:nvPr/>
        </p:nvSpPr>
        <p:spPr>
          <a:xfrm>
            <a:off x="4310896" y="2705725"/>
            <a:ext cx="357020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dirty="0">
                <a:latin typeface="思源宋体 CN SemiBold" panose="02020600000000000000" pitchFamily="18" charset="-122"/>
                <a:ea typeface="思源宋体 CN SemiBold" panose="02020600000000000000" pitchFamily="18" charset="-122"/>
              </a:rPr>
              <a:t>技术栈</a:t>
            </a:r>
            <a:endParaRPr lang="en-US" sz="8800" dirty="0">
              <a:latin typeface="思源宋体 CN SemiBold" panose="02020600000000000000" pitchFamily="18" charset="-122"/>
              <a:ea typeface="思源宋体 CN SemiBold" panose="02020600000000000000" pitchFamily="18" charset="-122"/>
            </a:endParaRPr>
          </a:p>
        </p:txBody>
      </p:sp>
      <p:pic>
        <p:nvPicPr>
          <p:cNvPr id="4" name="图片 3" descr="应用程序&#10;&#10;中度可信度描述已自动生成">
            <a:extLst>
              <a:ext uri="{FF2B5EF4-FFF2-40B4-BE49-F238E27FC236}">
                <a16:creationId xmlns:a16="http://schemas.microsoft.com/office/drawing/2014/main" id="{1C17703F-EC16-FCF4-5E89-1529970C6A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11" b="20282"/>
          <a:stretch/>
        </p:blipFill>
        <p:spPr>
          <a:xfrm>
            <a:off x="9939017" y="0"/>
            <a:ext cx="2823948" cy="160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83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8CB0D079-EEFB-4254-AB96-E3DA330227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07722"/>
            <a:ext cx="21352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E7F4292-A4A3-46F6-8F51-9FE6E95193BF}"/>
              </a:ext>
            </a:extLst>
          </p:cNvPr>
          <p:cNvSpPr txBox="1"/>
          <p:nvPr/>
        </p:nvSpPr>
        <p:spPr>
          <a:xfrm>
            <a:off x="106760" y="107722"/>
            <a:ext cx="2368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前端技术：</a:t>
            </a:r>
            <a:endParaRPr lang="en-US" sz="28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C950000-B7F0-49F5-B09C-EFA591BF5F51}"/>
              </a:ext>
            </a:extLst>
          </p:cNvPr>
          <p:cNvSpPr txBox="1"/>
          <p:nvPr/>
        </p:nvSpPr>
        <p:spPr>
          <a:xfrm>
            <a:off x="106759" y="2828065"/>
            <a:ext cx="2368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后端技术：</a:t>
            </a:r>
            <a:endParaRPr lang="en-US" sz="28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5D68108-767E-42F0-9D65-ACB816F23853}"/>
              </a:ext>
            </a:extLst>
          </p:cNvPr>
          <p:cNvSpPr txBox="1"/>
          <p:nvPr/>
        </p:nvSpPr>
        <p:spPr>
          <a:xfrm>
            <a:off x="10314563" y="1736226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思源宋体 CN SemiBold" panose="02020600000000000000" pitchFamily="18" charset="-122"/>
                <a:ea typeface="思源宋体 CN SemiBold" panose="02020600000000000000" pitchFamily="18" charset="-122"/>
              </a:rPr>
              <a:t>技术栈</a:t>
            </a:r>
            <a:endParaRPr lang="en-US" sz="4400" dirty="0">
              <a:latin typeface="思源宋体 CN SemiBold" panose="02020600000000000000" pitchFamily="18" charset="-122"/>
              <a:ea typeface="思源宋体 CN SemiBold" panose="02020600000000000000" pitchFamily="18" charset="-122"/>
            </a:endParaRPr>
          </a:p>
        </p:txBody>
      </p:sp>
      <p:pic>
        <p:nvPicPr>
          <p:cNvPr id="12" name="图片 11" descr="应用程序&#10;&#10;中度可信度描述已自动生成">
            <a:extLst>
              <a:ext uri="{FF2B5EF4-FFF2-40B4-BE49-F238E27FC236}">
                <a16:creationId xmlns:a16="http://schemas.microsoft.com/office/drawing/2014/main" id="{4A0B3E47-E72C-7222-E642-16AF5E00B8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11" b="20282"/>
          <a:stretch/>
        </p:blipFill>
        <p:spPr>
          <a:xfrm>
            <a:off x="9939017" y="0"/>
            <a:ext cx="2823948" cy="160421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CA7AAED-8249-67DC-DA14-08DFABA94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200" y="204489"/>
            <a:ext cx="6979009" cy="207020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D0E0FB2-0C3A-6375-35C5-D34E7E5CC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6905" y="3046527"/>
            <a:ext cx="6648792" cy="307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75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4D80B462-AF95-4CA1-A1D7-354B437A4620}"/>
              </a:ext>
            </a:extLst>
          </p:cNvPr>
          <p:cNvGrpSpPr/>
          <p:nvPr/>
        </p:nvGrpSpPr>
        <p:grpSpPr>
          <a:xfrm>
            <a:off x="4849505" y="2481898"/>
            <a:ext cx="2492990" cy="1894204"/>
            <a:chOff x="5151981" y="3424518"/>
            <a:chExt cx="2492990" cy="189420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C7041BD-07DD-4C83-927D-E180FB131591}"/>
                </a:ext>
              </a:extLst>
            </p:cNvPr>
            <p:cNvSpPr txBox="1"/>
            <p:nvPr/>
          </p:nvSpPr>
          <p:spPr>
            <a:xfrm>
              <a:off x="5536701" y="3424518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0" b="1" dirty="0"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分工</a:t>
              </a:r>
              <a:endParaRPr lang="en-US" sz="6000" b="1" dirty="0"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495CDAE-4619-4C56-83B4-6E5B25E9E490}"/>
                </a:ext>
              </a:extLst>
            </p:cNvPr>
            <p:cNvSpPr txBox="1"/>
            <p:nvPr/>
          </p:nvSpPr>
          <p:spPr>
            <a:xfrm>
              <a:off x="5151981" y="4303059"/>
              <a:ext cx="249299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6000" b="1">
                  <a:latin typeface="思源宋体 CN" panose="02020400000000000000" pitchFamily="18" charset="-122"/>
                  <a:ea typeface="思源宋体 CN" panose="02020400000000000000" pitchFamily="18" charset="-122"/>
                </a:defRPr>
              </a:lvl1pPr>
            </a:lstStyle>
            <a:p>
              <a:r>
                <a:rPr lang="zh-CN" altLang="en-US" dirty="0"/>
                <a:t>贡献比</a:t>
              </a:r>
              <a:endParaRPr lang="en-US" dirty="0"/>
            </a:p>
          </p:txBody>
        </p:sp>
      </p:grpSp>
      <p:pic>
        <p:nvPicPr>
          <p:cNvPr id="7" name="图片 6" descr="应用程序&#10;&#10;中度可信度描述已自动生成">
            <a:extLst>
              <a:ext uri="{FF2B5EF4-FFF2-40B4-BE49-F238E27FC236}">
                <a16:creationId xmlns:a16="http://schemas.microsoft.com/office/drawing/2014/main" id="{EAA264AE-A329-5F50-F9CF-8E38095EF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11" b="20282"/>
          <a:stretch/>
        </p:blipFill>
        <p:spPr>
          <a:xfrm>
            <a:off x="9939017" y="0"/>
            <a:ext cx="2823948" cy="160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81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72DC9AF-26B0-4B59-A5C9-DCAD2FCA72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1730685"/>
              </p:ext>
            </p:extLst>
          </p:nvPr>
        </p:nvGraphicFramePr>
        <p:xfrm>
          <a:off x="2677625" y="1748853"/>
          <a:ext cx="8874527" cy="472872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722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6416">
                  <a:extLst>
                    <a:ext uri="{9D8B030D-6E8A-4147-A177-3AD203B41FA5}">
                      <a16:colId xmlns:a16="http://schemas.microsoft.com/office/drawing/2014/main" val="1434326789"/>
                    </a:ext>
                  </a:extLst>
                </a:gridCol>
                <a:gridCol w="30858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99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82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学号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组员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完成任务描述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4136">
                <a:tc>
                  <a:txBody>
                    <a:bodyPr/>
                    <a:lstStyle/>
                    <a:p>
                      <a:pPr marL="342900" indent="-342900" algn="ctr" defTabSz="914400" rtl="0" eaLnBrk="1" latinLnBrk="0" hangingPunct="1">
                        <a:buFont typeface="+mj-lt"/>
                        <a:buNone/>
                      </a:pPr>
                      <a:r>
                        <a:rPr kumimoji="0"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kumimoji="0"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20121706</a:t>
                      </a:r>
                      <a:endParaRPr lang="en-US" b="1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342900" indent="-342900" algn="ctr">
                        <a:buFont typeface="+mj-lt"/>
                        <a:buNone/>
                      </a:pPr>
                      <a:r>
                        <a:rPr kumimoji="0" lang="zh-CN" alt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张俊雄</a:t>
                      </a:r>
                      <a:endParaRPr lang="en-US" b="1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前端开发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网站部署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zh-CN" altLang="en-US" b="1" dirty="0">
                          <a:solidFill>
                            <a:srgbClr val="FF0000"/>
                          </a:solidFill>
                        </a:rPr>
                        <a:t>贡献比</a:t>
                      </a:r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32%)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4136">
                <a:tc>
                  <a:txBody>
                    <a:bodyPr/>
                    <a:lstStyle/>
                    <a:p>
                      <a:pPr marL="342900" indent="-342900" algn="ctr" defTabSz="914400" rtl="0" eaLnBrk="1" latinLnBrk="0" hangingPunct="1">
                        <a:buFont typeface="+mj-lt"/>
                        <a:buNone/>
                      </a:pPr>
                      <a:r>
                        <a:rPr kumimoji="0"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20121034</a:t>
                      </a:r>
                      <a:endParaRPr kumimoji="0" lang="en-US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zh-CN" alt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胡才郁</a:t>
                      </a:r>
                      <a:endParaRPr kumimoji="0" lang="zh-CN" altLang="en-US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后端开发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项目演示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贡献比</a:t>
                      </a:r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32%)</a:t>
                      </a:r>
                      <a:endParaRPr lang="en-US" sz="18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68077">
                <a:tc>
                  <a:txBody>
                    <a:bodyPr/>
                    <a:lstStyle/>
                    <a:p>
                      <a:pPr marL="342900" indent="-342900" algn="ctr" defTabSz="914400" rtl="0" eaLnBrk="1" latinLnBrk="0" hangingPunct="1">
                        <a:buFont typeface="+mj-lt"/>
                        <a:buNone/>
                      </a:pPr>
                      <a:r>
                        <a:rPr kumimoji="0"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342900" indent="-342900" algn="ctr" rtl="0" eaLnBrk="1" latinLnBrk="0" hangingPunct="1">
                        <a:buFont typeface="+mj-lt"/>
                        <a:buNone/>
                      </a:pPr>
                      <a:r>
                        <a:rPr kumimoji="0"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20121076</a:t>
                      </a:r>
                      <a:endParaRPr kumimoji="0" lang="en-US" altLang="zh-CN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zh-CN" alt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刘元</a:t>
                      </a:r>
                      <a:endParaRPr kumimoji="0" lang="zh-CN" altLang="en-US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数据处理</a:t>
                      </a:r>
                      <a:endParaRPr lang="en-US" alt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贡献比</a:t>
                      </a:r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18%)</a:t>
                      </a:r>
                      <a:endParaRPr lang="en-US" sz="18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4161">
                <a:tc>
                  <a:txBody>
                    <a:bodyPr/>
                    <a:lstStyle/>
                    <a:p>
                      <a:pPr marL="342900" indent="-342900" algn="ctr" defTabSz="914400" rtl="0" eaLnBrk="1" latinLnBrk="0" hangingPunct="1">
                        <a:buFont typeface="+mj-lt"/>
                        <a:buNone/>
                      </a:pPr>
                      <a:r>
                        <a:rPr kumimoji="0"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342900" indent="-342900" algn="ctr" rtl="0" eaLnBrk="1" latinLnBrk="0" hangingPunct="1">
                        <a:buFont typeface="+mj-lt"/>
                        <a:buNone/>
                      </a:pPr>
                      <a:r>
                        <a:rPr kumimoji="0"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20121905</a:t>
                      </a:r>
                      <a:endParaRPr kumimoji="0" lang="en-US" altLang="zh-CN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kumimoji="0"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杨家靖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后台管理</a:t>
                      </a:r>
                      <a:endParaRPr lang="en-US" alt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（贡献比</a:t>
                      </a:r>
                      <a:r>
                        <a:rPr lang="en-US" altLang="zh-CN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18%</a:t>
                      </a:r>
                      <a:r>
                        <a:rPr lang="zh-CN" altLang="en-US" sz="18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）</a:t>
                      </a:r>
                      <a:endParaRPr lang="en-US" sz="18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" name="组合 10">
            <a:extLst>
              <a:ext uri="{FF2B5EF4-FFF2-40B4-BE49-F238E27FC236}">
                <a16:creationId xmlns:a16="http://schemas.microsoft.com/office/drawing/2014/main" id="{F993D2E4-604C-4B67-A319-F47BBF52F68E}"/>
              </a:ext>
            </a:extLst>
          </p:cNvPr>
          <p:cNvGrpSpPr/>
          <p:nvPr/>
        </p:nvGrpSpPr>
        <p:grpSpPr>
          <a:xfrm>
            <a:off x="19664" y="107722"/>
            <a:ext cx="2492990" cy="1894204"/>
            <a:chOff x="5151981" y="3424518"/>
            <a:chExt cx="2492990" cy="1894204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C6894224-F817-4F81-8A1A-735AEA106215}"/>
                </a:ext>
              </a:extLst>
            </p:cNvPr>
            <p:cNvSpPr txBox="1"/>
            <p:nvPr/>
          </p:nvSpPr>
          <p:spPr>
            <a:xfrm>
              <a:off x="5536701" y="3424518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0" b="1" dirty="0"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分工</a:t>
              </a:r>
              <a:endParaRPr lang="en-US" sz="6000" b="1" dirty="0"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FDC99BA-170A-46BC-92DD-242575D1060D}"/>
                </a:ext>
              </a:extLst>
            </p:cNvPr>
            <p:cNvSpPr txBox="1"/>
            <p:nvPr/>
          </p:nvSpPr>
          <p:spPr>
            <a:xfrm>
              <a:off x="5151981" y="4303059"/>
              <a:ext cx="249299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6000" b="1">
                  <a:latin typeface="思源宋体 CN" panose="02020400000000000000" pitchFamily="18" charset="-122"/>
                  <a:ea typeface="思源宋体 CN" panose="02020400000000000000" pitchFamily="18" charset="-122"/>
                </a:defRPr>
              </a:lvl1pPr>
            </a:lstStyle>
            <a:p>
              <a:r>
                <a:rPr lang="zh-CN" altLang="en-US" dirty="0"/>
                <a:t>贡献比</a:t>
              </a:r>
              <a:endParaRPr lang="en-US" dirty="0"/>
            </a:p>
          </p:txBody>
        </p:sp>
      </p:grpSp>
      <p:pic>
        <p:nvPicPr>
          <p:cNvPr id="7" name="图片 6" descr="应用程序&#10;&#10;中度可信度描述已自动生成">
            <a:extLst>
              <a:ext uri="{FF2B5EF4-FFF2-40B4-BE49-F238E27FC236}">
                <a16:creationId xmlns:a16="http://schemas.microsoft.com/office/drawing/2014/main" id="{49506BA7-6260-F80C-109E-0710E8AA1D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11" b="20282"/>
          <a:stretch/>
        </p:blipFill>
        <p:spPr>
          <a:xfrm>
            <a:off x="9939017" y="0"/>
            <a:ext cx="2823948" cy="160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75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40788DB7-BF16-4C01-8B75-F34E33146A5A}"/>
              </a:ext>
            </a:extLst>
          </p:cNvPr>
          <p:cNvSpPr txBox="1">
            <a:spLocks/>
          </p:cNvSpPr>
          <p:nvPr/>
        </p:nvSpPr>
        <p:spPr>
          <a:xfrm>
            <a:off x="4505820" y="4708516"/>
            <a:ext cx="2821797" cy="17503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altLang="zh-CN" dirty="0"/>
          </a:p>
          <a:p>
            <a:pPr algn="ctr"/>
            <a:r>
              <a:rPr lang="zh-CN" altLang="en-US" sz="1600" dirty="0"/>
              <a:t>组长：</a:t>
            </a:r>
            <a:r>
              <a:rPr kumimoji="0" 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20121706</a:t>
            </a:r>
            <a:r>
              <a:rPr kumimoji="0" lang="zh-CN" alt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张俊</a:t>
            </a:r>
            <a:r>
              <a:rPr lang="zh-CN" altLang="en-US" sz="1600" dirty="0">
                <a:solidFill>
                  <a:schemeClr val="dk1"/>
                </a:solidFill>
              </a:rPr>
              <a:t>雄</a:t>
            </a:r>
            <a:endParaRPr lang="en-US" altLang="zh-CN" sz="1600" dirty="0"/>
          </a:p>
          <a:p>
            <a:pPr algn="ctr"/>
            <a:r>
              <a:rPr lang="zh-CN" altLang="en-US" sz="1600" dirty="0"/>
              <a:t>组员：</a:t>
            </a:r>
            <a:r>
              <a:rPr kumimoji="0" 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20121034</a:t>
            </a:r>
            <a:r>
              <a:rPr kumimoji="0" lang="zh-CN" alt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胡才郁</a:t>
            </a:r>
            <a:endParaRPr kumimoji="0" lang="zh-CN" altLang="en-US" sz="1600" b="1" kern="120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chemeClr val="dk1"/>
                </a:solidFill>
              </a:rPr>
              <a:t>              </a:t>
            </a:r>
            <a:r>
              <a:rPr kumimoji="0" 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20121076</a:t>
            </a:r>
            <a:r>
              <a:rPr kumimoji="0" lang="zh-CN" alt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刘元</a:t>
            </a:r>
            <a:endParaRPr kumimoji="0" lang="en-US" altLang="zh-CN" sz="1600" kern="1200" dirty="0">
              <a:solidFill>
                <a:schemeClr val="dk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 algn="ctr">
              <a:buNone/>
            </a:pPr>
            <a:r>
              <a:rPr lang="en-US" altLang="zh-CN" sz="1600" dirty="0">
                <a:solidFill>
                  <a:schemeClr val="dk1"/>
                </a:solidFill>
              </a:rPr>
              <a:t>                  20121905</a:t>
            </a:r>
            <a:r>
              <a:rPr lang="zh-CN" altLang="en-US" sz="1600" dirty="0">
                <a:solidFill>
                  <a:schemeClr val="dk1"/>
                </a:solidFill>
              </a:rPr>
              <a:t>杨家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Helvetica Neue"/>
              </a:rPr>
              <a:t>靖</a:t>
            </a:r>
            <a:endParaRPr kumimoji="0" lang="zh-CN" altLang="en-US" sz="1600" b="1" kern="120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0" indent="0" algn="ctr">
              <a:buNone/>
            </a:pPr>
            <a:endParaRPr kumimoji="0" lang="en-US" altLang="zh-CN" b="1" kern="120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algn="ctr"/>
            <a:endParaRPr kumimoji="0" lang="en-US" b="1" kern="120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algn="ctr"/>
            <a:endParaRPr lang="zh-CN" altLang="en-US" dirty="0"/>
          </a:p>
          <a:p>
            <a:pPr algn="ctr"/>
            <a:endParaRPr 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9773CC9-C468-42CE-9102-47C6EF7ECB89}"/>
              </a:ext>
            </a:extLst>
          </p:cNvPr>
          <p:cNvSpPr txBox="1"/>
          <p:nvPr/>
        </p:nvSpPr>
        <p:spPr>
          <a:xfrm>
            <a:off x="4988515" y="447768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（第八小组）</a:t>
            </a:r>
            <a:endParaRPr lang="en-US" sz="2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3" name="图片 2" descr="应用程序&#10;&#10;中度可信度描述已自动生成">
            <a:extLst>
              <a:ext uri="{FF2B5EF4-FFF2-40B4-BE49-F238E27FC236}">
                <a16:creationId xmlns:a16="http://schemas.microsoft.com/office/drawing/2014/main" id="{F8E63F98-AE2D-201B-0CD9-8CE2E37255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11" b="20282"/>
          <a:stretch/>
        </p:blipFill>
        <p:spPr>
          <a:xfrm>
            <a:off x="3373521" y="172457"/>
            <a:ext cx="5086393" cy="288945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C62E6A4-FDD7-CFF8-00ED-3D10D2489500}"/>
              </a:ext>
            </a:extLst>
          </p:cNvPr>
          <p:cNvSpPr txBox="1"/>
          <p:nvPr/>
        </p:nvSpPr>
        <p:spPr>
          <a:xfrm>
            <a:off x="4875153" y="3500493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感谢观看</a:t>
            </a:r>
            <a:endParaRPr lang="en-US" sz="4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090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1770</TotalTime>
  <Words>172</Words>
  <Application>Microsoft Office PowerPoint</Application>
  <PresentationFormat>宽屏</PresentationFormat>
  <Paragraphs>56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Arial</vt:lpstr>
      <vt:lpstr>Calibri</vt:lpstr>
      <vt:lpstr>思源宋体 CN</vt:lpstr>
      <vt:lpstr>Helvetica Neue</vt:lpstr>
      <vt:lpstr>思源宋体 CN SemiBold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胡 才郁</dc:creator>
  <cp:lastModifiedBy>胡 才郁</cp:lastModifiedBy>
  <cp:revision>23</cp:revision>
  <dcterms:created xsi:type="dcterms:W3CDTF">2022-03-01T16:18:15Z</dcterms:created>
  <dcterms:modified xsi:type="dcterms:W3CDTF">2022-06-08T10:49:51Z</dcterms:modified>
</cp:coreProperties>
</file>

<file path=docProps/thumbnail.jpeg>
</file>